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Helvetica Neue"/>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HelveticaNeue-bold.fntdata"/><Relationship Id="rId23" Type="http://schemas.openxmlformats.org/officeDocument/2006/relationships/font" Target="fonts/Helvetica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elveticaNeue-boldItalic.fntdata"/><Relationship Id="rId25" Type="http://schemas.openxmlformats.org/officeDocument/2006/relationships/font" Target="fonts/HelveticaNeue-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200" u="none" cap="none" strike="noStrike">
                <a:solidFill>
                  <a:schemeClr val="dk1"/>
                </a:solidFill>
                <a:latin typeface="Arial"/>
                <a:ea typeface="Arial"/>
                <a:cs typeface="Arial"/>
                <a:sym typeface="Arial"/>
              </a:defRPr>
            </a:lvl2pPr>
            <a:lvl3pPr indent="0" lvl="2" marL="914400" marR="0" rtl="0" algn="l">
              <a:spcBef>
                <a:spcPts val="0"/>
              </a:spcBef>
              <a:buNone/>
              <a:defRPr b="0" i="0" sz="1200" u="none" cap="none" strike="noStrike">
                <a:solidFill>
                  <a:schemeClr val="dk1"/>
                </a:solidFill>
                <a:latin typeface="Arial"/>
                <a:ea typeface="Arial"/>
                <a:cs typeface="Arial"/>
                <a:sym typeface="Arial"/>
              </a:defRPr>
            </a:lvl3pPr>
            <a:lvl4pPr indent="0" lvl="3" marL="1371600" marR="0" rtl="0" algn="l">
              <a:spcBef>
                <a:spcPts val="0"/>
              </a:spcBef>
              <a:buNone/>
              <a:defRPr b="0" i="0" sz="1200" u="none" cap="none" strike="noStrike">
                <a:solidFill>
                  <a:schemeClr val="dk1"/>
                </a:solidFill>
                <a:latin typeface="Arial"/>
                <a:ea typeface="Arial"/>
                <a:cs typeface="Arial"/>
                <a:sym typeface="Arial"/>
              </a:defRPr>
            </a:lvl4pPr>
            <a:lvl5pPr indent="0" lvl="4" marL="1828800" marR="0" rtl="0" algn="l">
              <a:spcBef>
                <a:spcPts val="0"/>
              </a:spcBef>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 name="Shape 54"/>
        <p:cNvGrpSpPr/>
        <p:nvPr/>
      </p:nvGrpSpPr>
      <p:grpSpPr>
        <a:xfrm>
          <a:off x="0" y="0"/>
          <a:ext cx="0" cy="0"/>
          <a:chOff x="0" y="0"/>
          <a:chExt cx="0" cy="0"/>
        </a:xfrm>
      </p:grpSpPr>
      <p:sp>
        <p:nvSpPr>
          <p:cNvPr id="55" name="Shape 5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56" name="Shape 5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The Last Pickle - People I trust</a:t>
            </a:r>
          </a:p>
          <a:p>
            <a:pPr lvl="0">
              <a:spcBef>
                <a:spcPts val="0"/>
              </a:spcBef>
              <a:buNone/>
            </a:pPr>
            <a:r>
              <a:rPr lang="en-US"/>
              <a:t>Datastax - The makers of Datastax Enterprise, the Enterprise version of Apache Cassandra</a:t>
            </a:r>
          </a:p>
          <a:p>
            <a:pPr lvl="0" rtl="0">
              <a:spcBef>
                <a:spcPts val="0"/>
              </a:spcBef>
              <a:buNone/>
            </a:pPr>
            <a:r>
              <a:rPr lang="en-US"/>
              <a:t>Or Pythian…….just to name a few</a:t>
            </a:r>
          </a:p>
        </p:txBody>
      </p:sp>
      <p:sp>
        <p:nvSpPr>
          <p:cNvPr id="106" name="Shape 1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000"/>
              </a:spcAft>
              <a:buClr>
                <a:schemeClr val="dk1"/>
              </a:buClr>
              <a:buSzPct val="100000"/>
              <a:buFont typeface="Arial"/>
              <a:buNone/>
            </a:pPr>
            <a:r>
              <a:rPr lang="en-US" sz="1100"/>
              <a:t>You ran a cluster already. But that wasn’t critical. </a:t>
            </a:r>
          </a:p>
          <a:p>
            <a:pPr lvl="0">
              <a:lnSpc>
                <a:spcPct val="115000"/>
              </a:lnSpc>
              <a:spcBef>
                <a:spcPts val="0"/>
              </a:spcBef>
              <a:spcAft>
                <a:spcPts val="1000"/>
              </a:spcAft>
              <a:buClr>
                <a:schemeClr val="dk1"/>
              </a:buClr>
              <a:buSzPct val="100000"/>
              <a:buFont typeface="Arial"/>
              <a:buNone/>
            </a:pPr>
            <a:r>
              <a:rPr lang="en-US" sz="1100"/>
              <a:t>Cassandra highly available but not magic or self healing.</a:t>
            </a:r>
          </a:p>
          <a:p>
            <a:pPr lvl="0" rtl="0">
              <a:spcBef>
                <a:spcPts val="0"/>
              </a:spcBef>
              <a:buNone/>
            </a:pPr>
            <a:r>
              <a:t/>
            </a:r>
            <a:endParaRPr sz="1100"/>
          </a:p>
        </p:txBody>
      </p:sp>
      <p:sp>
        <p:nvSpPr>
          <p:cNvPr id="113" name="Shape 1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98450" lvl="0" marL="457200">
              <a:lnSpc>
                <a:spcPct val="115000"/>
              </a:lnSpc>
              <a:spcBef>
                <a:spcPts val="0"/>
              </a:spcBef>
              <a:buClr>
                <a:schemeClr val="dk1"/>
              </a:buClr>
              <a:buSzPct val="100000"/>
              <a:buChar char="●"/>
            </a:pPr>
            <a:r>
              <a:rPr lang="en-US" sz="1100"/>
              <a:t>Telemetry system</a:t>
            </a:r>
          </a:p>
          <a:p>
            <a:pPr indent="-298450" lvl="1" marL="914400">
              <a:lnSpc>
                <a:spcPct val="115000"/>
              </a:lnSpc>
              <a:spcBef>
                <a:spcPts val="0"/>
              </a:spcBef>
              <a:buClr>
                <a:schemeClr val="dk1"/>
              </a:buClr>
              <a:buSzPct val="100000"/>
              <a:buChar char="○"/>
            </a:pPr>
            <a:r>
              <a:rPr lang="en-US" sz="1100"/>
              <a:t>OpsCenter - Datastax Licence</a:t>
            </a:r>
          </a:p>
          <a:p>
            <a:pPr indent="-298450" lvl="1" marL="914400">
              <a:lnSpc>
                <a:spcPct val="115000"/>
              </a:lnSpc>
              <a:spcBef>
                <a:spcPts val="0"/>
              </a:spcBef>
              <a:buClr>
                <a:schemeClr val="dk1"/>
              </a:buClr>
              <a:buSzPct val="100000"/>
              <a:buChar char="○"/>
            </a:pPr>
            <a:r>
              <a:rPr lang="en-US" sz="1100"/>
              <a:t>Datadog</a:t>
            </a:r>
          </a:p>
          <a:p>
            <a:pPr indent="-298450" lvl="0" marL="457200">
              <a:lnSpc>
                <a:spcPct val="115000"/>
              </a:lnSpc>
              <a:spcBef>
                <a:spcPts val="0"/>
              </a:spcBef>
              <a:buClr>
                <a:schemeClr val="dk1"/>
              </a:buClr>
              <a:buSzPct val="100000"/>
              <a:buChar char="●"/>
            </a:pPr>
            <a:r>
              <a:rPr lang="en-US" sz="1100"/>
              <a:t>Quickly determine and correlate metrics to determine what an issue is</a:t>
            </a:r>
          </a:p>
          <a:p>
            <a:pPr indent="-298450" lvl="1" marL="914400">
              <a:lnSpc>
                <a:spcPct val="115000"/>
              </a:lnSpc>
              <a:spcBef>
                <a:spcPts val="0"/>
              </a:spcBef>
              <a:buClr>
                <a:schemeClr val="dk1"/>
              </a:buClr>
              <a:buSzPct val="100000"/>
              <a:buChar char="○"/>
            </a:pPr>
            <a:r>
              <a:rPr lang="en-US" sz="1100"/>
              <a:t>C*?</a:t>
            </a:r>
          </a:p>
          <a:p>
            <a:pPr indent="-298450" lvl="1" marL="914400">
              <a:lnSpc>
                <a:spcPct val="115000"/>
              </a:lnSpc>
              <a:spcBef>
                <a:spcPts val="0"/>
              </a:spcBef>
              <a:buClr>
                <a:schemeClr val="dk1"/>
              </a:buClr>
              <a:buSzPct val="100000"/>
              <a:buChar char="○"/>
            </a:pPr>
            <a:r>
              <a:rPr lang="en-US" sz="1100"/>
              <a:t>Your DC ?Cloud Vendor?</a:t>
            </a:r>
          </a:p>
          <a:p>
            <a:pPr indent="-298450" lvl="1" marL="914400">
              <a:lnSpc>
                <a:spcPct val="115000"/>
              </a:lnSpc>
              <a:spcBef>
                <a:spcPts val="0"/>
              </a:spcBef>
              <a:buClr>
                <a:schemeClr val="dk1"/>
              </a:buClr>
              <a:buSzPct val="100000"/>
              <a:buChar char="○"/>
            </a:pPr>
            <a:r>
              <a:rPr lang="en-US" sz="1100"/>
              <a:t>Your app?</a:t>
            </a:r>
          </a:p>
          <a:p>
            <a:pPr indent="-298450" lvl="0" marL="457200">
              <a:lnSpc>
                <a:spcPct val="115000"/>
              </a:lnSpc>
              <a:spcBef>
                <a:spcPts val="0"/>
              </a:spcBef>
              <a:buClr>
                <a:schemeClr val="dk1"/>
              </a:buClr>
              <a:buSzPct val="100000"/>
              <a:buChar char="●"/>
            </a:pPr>
            <a:r>
              <a:rPr lang="en-US" sz="1100"/>
              <a:t>Have fixit scripts ready that will fix your issues</a:t>
            </a:r>
          </a:p>
          <a:p>
            <a:pPr indent="-298450" lvl="0" marL="457200" rtl="0">
              <a:lnSpc>
                <a:spcPct val="115000"/>
              </a:lnSpc>
              <a:spcBef>
                <a:spcPts val="0"/>
              </a:spcBef>
              <a:buClr>
                <a:schemeClr val="dk1"/>
              </a:buClr>
              <a:buSzPct val="100000"/>
              <a:buChar char="●"/>
            </a:pPr>
            <a:r>
              <a:rPr lang="en-US" sz="1100"/>
              <a:t>Lots of coffee available</a:t>
            </a:r>
          </a:p>
          <a:p>
            <a:pPr lvl="0" rtl="0">
              <a:lnSpc>
                <a:spcPct val="115000"/>
              </a:lnSpc>
              <a:spcBef>
                <a:spcPts val="0"/>
              </a:spcBef>
              <a:buNone/>
            </a:pPr>
            <a:r>
              <a:t/>
            </a:r>
            <a:endParaRPr sz="1100"/>
          </a:p>
          <a:p>
            <a:pPr lvl="0" rtl="0">
              <a:lnSpc>
                <a:spcPct val="115000"/>
              </a:lnSpc>
              <a:spcBef>
                <a:spcPts val="0"/>
              </a:spcBef>
              <a:spcAft>
                <a:spcPts val="1000"/>
              </a:spcAft>
              <a:buClr>
                <a:schemeClr val="dk1"/>
              </a:buClr>
              <a:buSzPct val="100000"/>
              <a:buFont typeface="Arial"/>
              <a:buNone/>
            </a:pPr>
            <a:r>
              <a:rPr lang="en-US" sz="1100"/>
              <a:t>This is not unattainable. The question is are you within your company’s C* usage lifecycle that it makes sense to invest in building all of this out? Can your product wait that long?</a:t>
            </a:r>
          </a:p>
        </p:txBody>
      </p:sp>
      <p:sp>
        <p:nvSpPr>
          <p:cNvPr id="119" name="Shape 11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000"/>
              </a:spcAft>
              <a:buClr>
                <a:schemeClr val="dk1"/>
              </a:buClr>
              <a:buSzPct val="100000"/>
              <a:buFont typeface="Arial"/>
              <a:buNone/>
            </a:pPr>
            <a:r>
              <a:rPr lang="en-US" sz="1100"/>
              <a:t>I believe at this stage you should probably seek out a managed service.</a:t>
            </a:r>
          </a:p>
          <a:p>
            <a:pPr lvl="0" rtl="0">
              <a:lnSpc>
                <a:spcPct val="115000"/>
              </a:lnSpc>
              <a:spcBef>
                <a:spcPts val="0"/>
              </a:spcBef>
              <a:spcAft>
                <a:spcPts val="1000"/>
              </a:spcAft>
              <a:buNone/>
            </a:pPr>
            <a:r>
              <a:rPr lang="en-US" sz="1100"/>
              <a:t>Datascale to the rescue!</a:t>
            </a:r>
            <a:br>
              <a:rPr lang="en-US" sz="1100"/>
            </a:br>
            <a:r>
              <a:rPr lang="en-US" sz="1100"/>
              <a:t>Instaclustr?</a:t>
            </a:r>
          </a:p>
          <a:p>
            <a:pPr lvl="0" rtl="0">
              <a:lnSpc>
                <a:spcPct val="115000"/>
              </a:lnSpc>
              <a:spcBef>
                <a:spcPts val="0"/>
              </a:spcBef>
              <a:spcAft>
                <a:spcPts val="1000"/>
              </a:spcAft>
              <a:buClr>
                <a:schemeClr val="dk1"/>
              </a:buClr>
              <a:buSzPct val="100000"/>
              <a:buFont typeface="Arial"/>
              <a:buNone/>
            </a:pPr>
            <a:r>
              <a:t/>
            </a:r>
            <a:endParaRPr sz="1100"/>
          </a:p>
        </p:txBody>
      </p:sp>
      <p:sp>
        <p:nvSpPr>
          <p:cNvPr id="125" name="Shape 12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Clr>
                <a:schemeClr val="dk1"/>
              </a:buClr>
              <a:buSzPct val="100000"/>
              <a:buFont typeface="Arial"/>
              <a:buNone/>
            </a:pPr>
            <a:r>
              <a:rPr lang="en-US" sz="1100"/>
              <a:t>Recap where you are.</a:t>
            </a:r>
          </a:p>
          <a:p>
            <a:pPr lvl="0" rtl="0">
              <a:lnSpc>
                <a:spcPct val="115000"/>
              </a:lnSpc>
              <a:spcBef>
                <a:spcPts val="0"/>
              </a:spcBef>
              <a:buClr>
                <a:schemeClr val="dk1"/>
              </a:buClr>
              <a:buSzPct val="100000"/>
              <a:buFont typeface="Arial"/>
              <a:buNone/>
            </a:pPr>
            <a:r>
              <a:t/>
            </a:r>
            <a:endParaRPr sz="1100"/>
          </a:p>
          <a:p>
            <a:pPr lvl="0">
              <a:lnSpc>
                <a:spcPct val="115000"/>
              </a:lnSpc>
              <a:spcBef>
                <a:spcPts val="0"/>
              </a:spcBef>
              <a:buClr>
                <a:schemeClr val="dk1"/>
              </a:buClr>
              <a:buSzPct val="100000"/>
              <a:buFont typeface="Arial"/>
              <a:buNone/>
            </a:pPr>
            <a:r>
              <a:rPr lang="en-US" sz="1100"/>
              <a:t>You’ve been running critical systems on C* for a while.</a:t>
            </a:r>
          </a:p>
          <a:p>
            <a:pPr lvl="0">
              <a:lnSpc>
                <a:spcPct val="115000"/>
              </a:lnSpc>
              <a:spcBef>
                <a:spcPts val="0"/>
              </a:spcBef>
              <a:buClr>
                <a:schemeClr val="dk1"/>
              </a:buClr>
              <a:buSzPct val="100000"/>
              <a:buFont typeface="Arial"/>
              <a:buNone/>
            </a:pPr>
            <a:r>
              <a:rPr lang="en-US" sz="1100"/>
              <a:t>You might be thinking about bringing all in-house.</a:t>
            </a:r>
          </a:p>
          <a:p>
            <a:pPr lvl="0">
              <a:lnSpc>
                <a:spcPct val="115000"/>
              </a:lnSpc>
              <a:spcBef>
                <a:spcPts val="0"/>
              </a:spcBef>
              <a:buClr>
                <a:schemeClr val="dk1"/>
              </a:buClr>
              <a:buSzPct val="100000"/>
              <a:buFont typeface="Arial"/>
              <a:buNone/>
            </a:pPr>
            <a:r>
              <a:rPr lang="en-US" sz="1100"/>
              <a:t>Should you do this?</a:t>
            </a:r>
          </a:p>
          <a:p>
            <a:pPr lvl="0" rtl="0">
              <a:lnSpc>
                <a:spcPct val="115000"/>
              </a:lnSpc>
              <a:spcBef>
                <a:spcPts val="0"/>
              </a:spcBef>
              <a:buClr>
                <a:schemeClr val="dk1"/>
              </a:buClr>
              <a:buSzPct val="100000"/>
              <a:buFont typeface="Arial"/>
              <a:buNone/>
            </a:pPr>
            <a:r>
              <a:rPr lang="en-US" sz="1100"/>
              <a:t>This depends greatly on your company’s culture….and how big you are.</a:t>
            </a:r>
          </a:p>
        </p:txBody>
      </p:sp>
      <p:sp>
        <p:nvSpPr>
          <p:cNvPr id="132" name="Shape 1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buClr>
                <a:schemeClr val="dk1"/>
              </a:buClr>
              <a:buSzPct val="100000"/>
              <a:buFont typeface="Arial"/>
              <a:buNone/>
            </a:pPr>
            <a:r>
              <a:rPr lang="en-US" sz="1100"/>
              <a:t>I believe you should concentrate on your product and what makes you unique and let others who’s primary focus is that technology, manage the plumbing underneath. This is how you grow your product quickly.</a:t>
            </a:r>
          </a:p>
          <a:p>
            <a:pPr lvl="0" rtl="0">
              <a:spcBef>
                <a:spcPts val="0"/>
              </a:spcBef>
              <a:buNone/>
            </a:pPr>
            <a:r>
              <a:t/>
            </a:r>
            <a:endParaRPr/>
          </a:p>
        </p:txBody>
      </p:sp>
      <p:sp>
        <p:nvSpPr>
          <p:cNvPr id="138" name="Shape 1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1" name="Shape 141"/>
        <p:cNvGrpSpPr/>
        <p:nvPr/>
      </p:nvGrpSpPr>
      <p:grpSpPr>
        <a:xfrm>
          <a:off x="0" y="0"/>
          <a:ext cx="0" cy="0"/>
          <a:chOff x="0" y="0"/>
          <a:chExt cx="0" cy="0"/>
        </a:xfrm>
      </p:grpSpPr>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buNone/>
            </a:pPr>
            <a:r>
              <a:rPr lang="en-US" sz="1100"/>
              <a:t>I’ve seen many articles talking about managed services not being cost effective.</a:t>
            </a:r>
          </a:p>
          <a:p>
            <a:pPr lvl="0" rtl="0">
              <a:lnSpc>
                <a:spcPct val="115000"/>
              </a:lnSpc>
              <a:spcBef>
                <a:spcPts val="0"/>
              </a:spcBef>
              <a:buNone/>
            </a:pPr>
            <a:r>
              <a:t/>
            </a:r>
            <a:endParaRPr sz="1100"/>
          </a:p>
          <a:p>
            <a:pPr lvl="0" rtl="0">
              <a:lnSpc>
                <a:spcPct val="115000"/>
              </a:lnSpc>
              <a:spcBef>
                <a:spcPts val="0"/>
              </a:spcBef>
              <a:buNone/>
            </a:pPr>
            <a:r>
              <a:rPr lang="en-US" sz="1100"/>
              <a:t>It isn’t purely a $ issue. The value of not having to build all that supporting infrastructure and manage that staff, greatly outweighs the cost of doing so.</a:t>
            </a:r>
          </a:p>
          <a:p>
            <a:pPr lvl="0" rtl="0">
              <a:lnSpc>
                <a:spcPct val="115000"/>
              </a:lnSpc>
              <a:spcBef>
                <a:spcPts val="0"/>
              </a:spcBef>
              <a:buNone/>
            </a:pPr>
            <a:r>
              <a:t/>
            </a:r>
            <a:endParaRPr sz="1100"/>
          </a:p>
          <a:p>
            <a:pPr lvl="0" rtl="0">
              <a:lnSpc>
                <a:spcPct val="115000"/>
              </a:lnSpc>
              <a:spcBef>
                <a:spcPts val="0"/>
              </a:spcBef>
              <a:buClr>
                <a:schemeClr val="dk1"/>
              </a:buClr>
              <a:buSzPct val="100000"/>
              <a:buFont typeface="Arial"/>
              <a:buNone/>
            </a:pPr>
            <a:r>
              <a:rPr lang="en-US" sz="1100"/>
              <a:t>There is a big opportunity cost being incurred when you decide to reroute resources from product to infrastructure.</a:t>
            </a:r>
          </a:p>
          <a:p>
            <a:pPr lvl="0" rtl="0">
              <a:lnSpc>
                <a:spcPct val="115000"/>
              </a:lnSpc>
              <a:spcBef>
                <a:spcPts val="0"/>
              </a:spcBef>
              <a:buClr>
                <a:schemeClr val="dk1"/>
              </a:buClr>
              <a:buSzPct val="100000"/>
              <a:buFont typeface="Arial"/>
              <a:buNone/>
            </a:pPr>
            <a:r>
              <a:t/>
            </a:r>
            <a:endParaRPr sz="1100"/>
          </a:p>
          <a:p>
            <a:pPr lvl="0" rtl="0">
              <a:lnSpc>
                <a:spcPct val="115000"/>
              </a:lnSpc>
              <a:spcBef>
                <a:spcPts val="0"/>
              </a:spcBef>
              <a:buClr>
                <a:schemeClr val="dk1"/>
              </a:buClr>
              <a:buSzPct val="100000"/>
              <a:buFont typeface="Arial"/>
              <a:buNone/>
            </a:pPr>
            <a:r>
              <a:rPr lang="en-US" sz="1100"/>
              <a:t>It usually is more efficient to have someone else run all of that infrastructure.</a:t>
            </a:r>
          </a:p>
          <a:p>
            <a:pPr lvl="0" rtl="0">
              <a:lnSpc>
                <a:spcPct val="115000"/>
              </a:lnSpc>
              <a:spcBef>
                <a:spcPts val="0"/>
              </a:spcBef>
              <a:buClr>
                <a:schemeClr val="dk1"/>
              </a:buClr>
              <a:buSzPct val="100000"/>
              <a:buFont typeface="Arial"/>
              <a:buNone/>
            </a:pPr>
            <a:r>
              <a:t/>
            </a:r>
            <a:endParaRPr sz="1100"/>
          </a:p>
          <a:p>
            <a:pPr lvl="0" rtl="0">
              <a:lnSpc>
                <a:spcPct val="115000"/>
              </a:lnSpc>
              <a:spcBef>
                <a:spcPts val="0"/>
              </a:spcBef>
              <a:buClr>
                <a:schemeClr val="dk1"/>
              </a:buClr>
              <a:buSzPct val="100000"/>
              <a:buFont typeface="Arial"/>
              <a:buNone/>
            </a:pPr>
            <a:r>
              <a:rPr lang="en-US" sz="1100"/>
              <a:t>This is what NEtflix did, when they decided to go to the cloud.</a:t>
            </a:r>
          </a:p>
        </p:txBody>
      </p:sp>
      <p:sp>
        <p:nvSpPr>
          <p:cNvPr id="143" name="Shape 1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6" name="Shape 146"/>
        <p:cNvGrpSpPr/>
        <p:nvPr/>
      </p:nvGrpSpPr>
      <p:grpSpPr>
        <a:xfrm>
          <a:off x="0" y="0"/>
          <a:ext cx="0" cy="0"/>
          <a:chOff x="0" y="0"/>
          <a:chExt cx="0" cy="0"/>
        </a:xfrm>
      </p:grpSpPr>
      <p:sp>
        <p:nvSpPr>
          <p:cNvPr id="147" name="Shape 1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48" name="Shape 1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54" name="Shape 15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 name="Shape 60"/>
        <p:cNvGrpSpPr/>
        <p:nvPr/>
      </p:nvGrpSpPr>
      <p:grpSpPr>
        <a:xfrm>
          <a:off x="0" y="0"/>
          <a:ext cx="0" cy="0"/>
          <a:chOff x="0" y="0"/>
          <a:chExt cx="0" cy="0"/>
        </a:xfrm>
      </p:grpSpPr>
      <p:sp>
        <p:nvSpPr>
          <p:cNvPr id="61" name="Shape 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62" name="Shape 6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One of my favorite quotes</a:t>
            </a:r>
          </a:p>
          <a:p>
            <a:pPr lvl="0">
              <a:spcBef>
                <a:spcPts val="0"/>
              </a:spcBef>
              <a:buNone/>
            </a:pPr>
            <a:r>
              <a:t/>
            </a:r>
            <a:endParaRPr/>
          </a:p>
          <a:p>
            <a:pPr lvl="0">
              <a:spcBef>
                <a:spcPts val="0"/>
              </a:spcBef>
              <a:buClr>
                <a:srgbClr val="000000"/>
              </a:buClr>
              <a:buSzPct val="91666"/>
              <a:buFont typeface="Arial"/>
              <a:buNone/>
            </a:pPr>
            <a:r>
              <a:rPr lang="en-US"/>
              <a:t>He who would learn to fly one day must first learn to stand and walk and run and climb and dance; one cannot fly into flying.</a:t>
            </a:r>
          </a:p>
          <a:p>
            <a:pPr lvl="0">
              <a:spcBef>
                <a:spcPts val="0"/>
              </a:spcBef>
              <a:buNone/>
            </a:pPr>
            <a:r>
              <a:t/>
            </a:r>
            <a:endParaRPr/>
          </a:p>
          <a:p>
            <a:pPr lvl="0">
              <a:spcBef>
                <a:spcPts val="0"/>
              </a:spcBef>
              <a:buNone/>
            </a:pPr>
            <a:r>
              <a:rPr lang="en-US"/>
              <a:t>For anyone starting out with a new technology such as C*, it is very fitting.</a:t>
            </a:r>
          </a:p>
          <a:p>
            <a:pPr lvl="0">
              <a:spcBef>
                <a:spcPts val="0"/>
              </a:spcBef>
              <a:buNone/>
            </a:pPr>
            <a:r>
              <a:t/>
            </a:r>
            <a:endParaRPr/>
          </a:p>
        </p:txBody>
      </p:sp>
      <p:sp>
        <p:nvSpPr>
          <p:cNvPr id="69" name="Shape 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 name="Shape 72"/>
        <p:cNvGrpSpPr/>
        <p:nvPr/>
      </p:nvGrpSpPr>
      <p:grpSpPr>
        <a:xfrm>
          <a:off x="0" y="0"/>
          <a:ext cx="0" cy="0"/>
          <a:chOff x="0" y="0"/>
          <a:chExt cx="0" cy="0"/>
        </a:xfrm>
      </p:grpSpPr>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Not going to cover technical aspects of C* - plenty of talks about that in the next couple of days</a:t>
            </a:r>
          </a:p>
          <a:p>
            <a:pPr lvl="0">
              <a:spcBef>
                <a:spcPts val="0"/>
              </a:spcBef>
              <a:buNone/>
            </a:pPr>
            <a:r>
              <a:rPr lang="en-US"/>
              <a:t>The organizational,</a:t>
            </a:r>
          </a:p>
          <a:p>
            <a:pPr lvl="0">
              <a:spcBef>
                <a:spcPts val="0"/>
              </a:spcBef>
              <a:buNone/>
            </a:pPr>
            <a:r>
              <a:rPr lang="en-US"/>
              <a:t>purchasing, </a:t>
            </a:r>
          </a:p>
          <a:p>
            <a:pPr lvl="0">
              <a:spcBef>
                <a:spcPts val="0"/>
              </a:spcBef>
              <a:buNone/>
            </a:pPr>
            <a:r>
              <a:rPr lang="en-US"/>
              <a:t>tooling </a:t>
            </a:r>
          </a:p>
          <a:p>
            <a:pPr lvl="0">
              <a:spcBef>
                <a:spcPts val="0"/>
              </a:spcBef>
              <a:buNone/>
            </a:pPr>
            <a:r>
              <a:rPr lang="en-US"/>
              <a:t>and human resource decisions</a:t>
            </a:r>
          </a:p>
          <a:p>
            <a:pPr lvl="0" rtl="0">
              <a:spcBef>
                <a:spcPts val="0"/>
              </a:spcBef>
              <a:buNone/>
            </a:pPr>
            <a:r>
              <a:rPr lang="en-US"/>
              <a:t>your company will have to make as you journey from experimentation to Large scale deployment of Apache Cassandra.</a:t>
            </a:r>
          </a:p>
        </p:txBody>
      </p:sp>
      <p:sp>
        <p:nvSpPr>
          <p:cNvPr id="74" name="Shape 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Clr>
                <a:schemeClr val="dk1"/>
              </a:buClr>
              <a:buSzPct val="100000"/>
              <a:buFont typeface="Arial"/>
              <a:buNone/>
            </a:pPr>
            <a:r>
              <a:rPr lang="en-US" sz="1100"/>
              <a:t>You weighed your needs</a:t>
            </a:r>
            <a:br>
              <a:rPr lang="en-US" sz="1100"/>
            </a:br>
            <a:r>
              <a:rPr lang="en-US" sz="1100"/>
              <a:t>You evaluated CAP theorem</a:t>
            </a:r>
            <a:br>
              <a:rPr lang="en-US" sz="1100"/>
            </a:br>
            <a:r>
              <a:rPr lang="en-US" sz="1100"/>
              <a:t>you compared the offerings on the market</a:t>
            </a:r>
            <a:br>
              <a:rPr lang="en-US" sz="1100"/>
            </a:br>
            <a:r>
              <a:rPr lang="en-US" sz="1100"/>
              <a:t>you concluded that C* was the best solution for you</a:t>
            </a:r>
            <a:br>
              <a:rPr lang="en-US" sz="1100"/>
            </a:br>
            <a:r>
              <a:rPr lang="en-US" sz="1100"/>
              <a:t>Congratulations and welcome to the C* community</a:t>
            </a:r>
            <a:br>
              <a:rPr lang="en-US" sz="1100"/>
            </a:br>
            <a:r>
              <a:rPr lang="en-US" sz="1100"/>
              <a:t>What now?</a:t>
            </a:r>
          </a:p>
        </p:txBody>
      </p:sp>
      <p:sp>
        <p:nvSpPr>
          <p:cNvPr id="79" name="Shape 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 name="Shape 82"/>
        <p:cNvGrpSpPr/>
        <p:nvPr/>
      </p:nvGrpSpPr>
      <p:grpSpPr>
        <a:xfrm>
          <a:off x="0" y="0"/>
          <a:ext cx="0" cy="0"/>
          <a:chOff x="0" y="0"/>
          <a:chExt cx="0" cy="0"/>
        </a:xfrm>
      </p:grpSpPr>
      <p:sp>
        <p:nvSpPr>
          <p:cNvPr id="83" name="Shape 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US" sz="1100"/>
              <a:t>The biggest mistake I’ve seen over the years, is trying to do too much too soon.</a:t>
            </a:r>
          </a:p>
          <a:p>
            <a:pPr lvl="0">
              <a:lnSpc>
                <a:spcPct val="115000"/>
              </a:lnSpc>
              <a:spcBef>
                <a:spcPts val="0"/>
              </a:spcBef>
              <a:spcAft>
                <a:spcPts val="1000"/>
              </a:spcAft>
              <a:buClr>
                <a:schemeClr val="dk1"/>
              </a:buClr>
              <a:buSzPct val="100000"/>
              <a:buFont typeface="Arial"/>
              <a:buNone/>
            </a:pPr>
            <a:r>
              <a:rPr lang="en-US" sz="1100"/>
              <a:t>Don’t try to re-architect and migrate the most critical parts of your app to C* as your first integration. Choose a service, or part of your app that doesn’t greatly affect your business and start there.</a:t>
            </a:r>
          </a:p>
          <a:p>
            <a:pPr lvl="0" rtl="0">
              <a:lnSpc>
                <a:spcPct val="115000"/>
              </a:lnSpc>
              <a:spcBef>
                <a:spcPts val="0"/>
              </a:spcBef>
              <a:spcAft>
                <a:spcPts val="1000"/>
              </a:spcAft>
              <a:buNone/>
            </a:pPr>
            <a:r>
              <a:rPr lang="en-US" sz="1100"/>
              <a:t>Schema design differs from what you were used to in the RDBMS world. However, with CQL less than before.</a:t>
            </a:r>
            <a:br>
              <a:rPr lang="en-US" sz="1100"/>
            </a:br>
            <a:r>
              <a:rPr lang="en-US" sz="1100"/>
              <a:t>The main difference is that you cannot join between tables, so you need to denormalize and write the same data to multiple tables.</a:t>
            </a:r>
            <a:br>
              <a:rPr lang="en-US" sz="1100"/>
            </a:br>
            <a:r>
              <a:rPr lang="en-US" sz="1100"/>
              <a:t>This puts more responsibility on the application layer.</a:t>
            </a:r>
          </a:p>
          <a:p>
            <a:pPr lvl="0" rtl="0">
              <a:lnSpc>
                <a:spcPct val="115000"/>
              </a:lnSpc>
              <a:spcBef>
                <a:spcPts val="0"/>
              </a:spcBef>
              <a:spcAft>
                <a:spcPts val="1000"/>
              </a:spcAft>
              <a:buClr>
                <a:schemeClr val="dk1"/>
              </a:buClr>
              <a:buSzPct val="100000"/>
              <a:buFont typeface="Arial"/>
              <a:buNone/>
            </a:pPr>
            <a:r>
              <a:rPr lang="en-US" sz="1100"/>
              <a:t>Your team will have to evaluate, adapt, learn new things and understand scale. You don’t want to find yourself deep into a major re-architecture and realize your design is faulty.</a:t>
            </a:r>
          </a:p>
        </p:txBody>
      </p:sp>
      <p:sp>
        <p:nvSpPr>
          <p:cNvPr id="84" name="Shape 8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 name="Shape 87"/>
        <p:cNvGrpSpPr/>
        <p:nvPr/>
      </p:nvGrpSpPr>
      <p:grpSpPr>
        <a:xfrm>
          <a:off x="0" y="0"/>
          <a:ext cx="0" cy="0"/>
          <a:chOff x="0" y="0"/>
          <a:chExt cx="0" cy="0"/>
        </a:xfrm>
      </p:grpSpPr>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lnSpc>
                <a:spcPct val="115000"/>
              </a:lnSpc>
              <a:spcBef>
                <a:spcPts val="0"/>
              </a:spcBef>
              <a:spcAft>
                <a:spcPts val="1000"/>
              </a:spcAft>
              <a:buNone/>
            </a:pPr>
            <a:r>
              <a:rPr lang="en-US" sz="1100"/>
              <a:t>I believe you should run your first C* cluster at least during the dev and testing phase, and even in production.</a:t>
            </a:r>
          </a:p>
          <a:p>
            <a:pPr lvl="0" rtl="0">
              <a:lnSpc>
                <a:spcPct val="115000"/>
              </a:lnSpc>
              <a:spcBef>
                <a:spcPts val="0"/>
              </a:spcBef>
              <a:spcAft>
                <a:spcPts val="1000"/>
              </a:spcAft>
              <a:buNone/>
            </a:pPr>
            <a:r>
              <a:rPr lang="en-US" sz="1100"/>
              <a:t>C* is much different from your single Master scale-up RDBMS. Just like at the application layer, Cassandra differs at the operaional layer. Your Operations teams needs to evaluate what it takes to deploy, maintain and troubleshoot a distributed Database, like C*.</a:t>
            </a:r>
          </a:p>
          <a:p>
            <a:pPr lvl="0" rtl="0">
              <a:lnSpc>
                <a:spcPct val="115000"/>
              </a:lnSpc>
              <a:spcBef>
                <a:spcPts val="0"/>
              </a:spcBef>
              <a:spcAft>
                <a:spcPts val="1000"/>
              </a:spcAft>
              <a:buClr>
                <a:schemeClr val="dk1"/>
              </a:buClr>
              <a:buSzPct val="100000"/>
              <a:buFont typeface="Arial"/>
              <a:buNone/>
            </a:pPr>
            <a:r>
              <a:rPr lang="en-US" sz="1100"/>
              <a:t>Is the proper monitoring in place? …..can they remediate?</a:t>
            </a:r>
          </a:p>
          <a:p>
            <a:pPr lvl="0" rtl="0">
              <a:lnSpc>
                <a:spcPct val="115000"/>
              </a:lnSpc>
              <a:spcBef>
                <a:spcPts val="0"/>
              </a:spcBef>
              <a:spcAft>
                <a:spcPts val="1000"/>
              </a:spcAft>
              <a:buClr>
                <a:schemeClr val="dk1"/>
              </a:buClr>
              <a:buSzPct val="100000"/>
              <a:buFont typeface="Arial"/>
              <a:buNone/>
            </a:pPr>
            <a:r>
              <a:rPr lang="en-US" sz="1100"/>
              <a:t>Does the staff correlate and troubleshoot issues…..  distributed JVM based databases and all the intricacies that come with it?</a:t>
            </a:r>
          </a:p>
          <a:p>
            <a:pPr lvl="0">
              <a:lnSpc>
                <a:spcPct val="115000"/>
              </a:lnSpc>
              <a:spcBef>
                <a:spcPts val="0"/>
              </a:spcBef>
              <a:spcAft>
                <a:spcPts val="1000"/>
              </a:spcAft>
              <a:buClr>
                <a:schemeClr val="dk1"/>
              </a:buClr>
              <a:buSzPct val="100000"/>
              <a:buFont typeface="Arial"/>
              <a:buNone/>
            </a:pPr>
            <a:r>
              <a:rPr lang="en-US" sz="1100"/>
              <a:t>You don’t know what you don’t know until you do it.</a:t>
            </a:r>
          </a:p>
          <a:p>
            <a:pPr lvl="0">
              <a:lnSpc>
                <a:spcPct val="115000"/>
              </a:lnSpc>
              <a:spcBef>
                <a:spcPts val="0"/>
              </a:spcBef>
              <a:spcAft>
                <a:spcPts val="1000"/>
              </a:spcAft>
              <a:buClr>
                <a:schemeClr val="dk1"/>
              </a:buClr>
              <a:buSzPct val="100000"/>
              <a:buFont typeface="Arial"/>
              <a:buNone/>
            </a:pPr>
            <a:r>
              <a:rPr lang="en-US" sz="1100"/>
              <a:t>Since you’ve chosen a non-critical piece of your application, if you muck it up, it shouldn’t be a big deal.</a:t>
            </a:r>
          </a:p>
          <a:p>
            <a:pPr lvl="0" rtl="0">
              <a:spcBef>
                <a:spcPts val="0"/>
              </a:spcBef>
              <a:buNone/>
            </a:pPr>
            <a:r>
              <a:t/>
            </a:r>
            <a:endParaRPr/>
          </a:p>
        </p:txBody>
      </p:sp>
      <p:sp>
        <p:nvSpPr>
          <p:cNvPr id="89" name="Shape 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lnSpc>
                <a:spcPct val="115000"/>
              </a:lnSpc>
              <a:spcBef>
                <a:spcPts val="0"/>
              </a:spcBef>
              <a:spcAft>
                <a:spcPts val="1000"/>
              </a:spcAft>
              <a:buClr>
                <a:schemeClr val="dk1"/>
              </a:buClr>
              <a:buSzPct val="100000"/>
              <a:buFont typeface="Arial"/>
              <a:buNone/>
            </a:pPr>
            <a:r>
              <a:rPr lang="en-US" sz="1100"/>
              <a:t>So you’ve established that you can refactor an app, or right a new one, using C*’s schema. It is taking some load in Production and you’ve probably had an intentional or unintentional node go down. You’ve seen how C* gracefully handles such a failure and the effort required to make your cluster whole again.</a:t>
            </a:r>
          </a:p>
          <a:p>
            <a:pPr lvl="0">
              <a:lnSpc>
                <a:spcPct val="115000"/>
              </a:lnSpc>
              <a:spcBef>
                <a:spcPts val="0"/>
              </a:spcBef>
              <a:spcAft>
                <a:spcPts val="1000"/>
              </a:spcAft>
              <a:buClr>
                <a:schemeClr val="dk1"/>
              </a:buClr>
              <a:buSzPct val="100000"/>
              <a:buFont typeface="Arial"/>
              <a:buNone/>
            </a:pPr>
            <a:r>
              <a:rPr lang="en-US" sz="1100"/>
              <a:t>With your confidence much higher, you are ready to tackle more important pieces of your app</a:t>
            </a:r>
          </a:p>
          <a:p>
            <a:pPr lvl="0">
              <a:lnSpc>
                <a:spcPct val="115000"/>
              </a:lnSpc>
              <a:spcBef>
                <a:spcPts val="0"/>
              </a:spcBef>
              <a:spcAft>
                <a:spcPts val="1000"/>
              </a:spcAft>
              <a:buClr>
                <a:schemeClr val="dk1"/>
              </a:buClr>
              <a:buSzPct val="100000"/>
              <a:buFont typeface="Arial"/>
              <a:buNone/>
            </a:pPr>
            <a:r>
              <a:rPr lang="en-US" sz="1100"/>
              <a:t>Complex schema requires more experience. New cpncepts like partition and clustering keys are confusing.</a:t>
            </a:r>
          </a:p>
          <a:p>
            <a:pPr lvl="0">
              <a:lnSpc>
                <a:spcPct val="115000"/>
              </a:lnSpc>
              <a:spcBef>
                <a:spcPts val="0"/>
              </a:spcBef>
              <a:spcAft>
                <a:spcPts val="1000"/>
              </a:spcAft>
              <a:buClr>
                <a:schemeClr val="dk1"/>
              </a:buClr>
              <a:buSzPct val="100000"/>
              <a:buFont typeface="Arial"/>
              <a:buNone/>
            </a:pPr>
            <a:r>
              <a:rPr lang="en-US" sz="1100"/>
              <a:t>more throughput and lower latencies. As you start performance testing the new implementation, you </a:t>
            </a:r>
            <a:r>
              <a:rPr b="1" lang="en-US" sz="1100"/>
              <a:t>will</a:t>
            </a:r>
            <a:r>
              <a:rPr lang="en-US" sz="1100"/>
              <a:t> be disappointed. Why? C* is a very flexible piece of database software that can be configured for multiple different workloads. The defaults are good enough to get you started and support  a small use case. If you want to do anything of interesting load, you will have to understand those configurations.</a:t>
            </a:r>
          </a:p>
          <a:p>
            <a:pPr lvl="0">
              <a:lnSpc>
                <a:spcPct val="115000"/>
              </a:lnSpc>
              <a:spcBef>
                <a:spcPts val="0"/>
              </a:spcBef>
              <a:spcAft>
                <a:spcPts val="1000"/>
              </a:spcAft>
              <a:buClr>
                <a:schemeClr val="dk1"/>
              </a:buClr>
              <a:buSzPct val="100000"/>
              <a:buFont typeface="Arial"/>
              <a:buNone/>
            </a:pPr>
            <a:r>
              <a:rPr lang="en-US" sz="1100"/>
              <a:t>What those configurations do and how they interact with each other, including the JVM and its settings, will greatly affect the performance of C* and your app.</a:t>
            </a:r>
          </a:p>
          <a:p>
            <a:pPr lvl="0">
              <a:spcBef>
                <a:spcPts val="0"/>
              </a:spcBef>
              <a:buNone/>
            </a:pPr>
            <a:r>
              <a:t/>
            </a:r>
            <a:endParaRPr/>
          </a:p>
        </p:txBody>
      </p:sp>
      <p:sp>
        <p:nvSpPr>
          <p:cNvPr id="95" name="Shape 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lnSpc>
                <a:spcPct val="115000"/>
              </a:lnSpc>
              <a:spcBef>
                <a:spcPts val="0"/>
              </a:spcBef>
              <a:spcAft>
                <a:spcPts val="1000"/>
              </a:spcAft>
              <a:buClr>
                <a:schemeClr val="dk1"/>
              </a:buClr>
              <a:buSzPct val="100000"/>
              <a:buFont typeface="Arial"/>
              <a:buNone/>
            </a:pPr>
            <a:r>
              <a:rPr lang="en-US" sz="1100"/>
              <a:t>You can probably start a big cycle of performance tuning that would entail playing with C* configurations and JVM settings to get the performance you require for your app. This will require someone who intimately understands those C* configurations and someone who understands the JVM, its settings and how those settings interact with C* and the particular workload you are sending to C*.</a:t>
            </a:r>
          </a:p>
          <a:p>
            <a:pPr lvl="0">
              <a:lnSpc>
                <a:spcPct val="115000"/>
              </a:lnSpc>
              <a:spcBef>
                <a:spcPts val="0"/>
              </a:spcBef>
              <a:spcAft>
                <a:spcPts val="1000"/>
              </a:spcAft>
              <a:buClr>
                <a:schemeClr val="dk1"/>
              </a:buClr>
              <a:buSzPct val="100000"/>
              <a:buFont typeface="Arial"/>
              <a:buNone/>
            </a:pPr>
            <a:r>
              <a:rPr lang="en-US" sz="1100"/>
              <a:t>Even Netflix asks for help once in awhile.</a:t>
            </a:r>
          </a:p>
          <a:p>
            <a:pPr lvl="0" rtl="0">
              <a:lnSpc>
                <a:spcPct val="115000"/>
              </a:lnSpc>
              <a:spcBef>
                <a:spcPts val="0"/>
              </a:spcBef>
              <a:spcAft>
                <a:spcPts val="1000"/>
              </a:spcAft>
              <a:buClr>
                <a:schemeClr val="dk1"/>
              </a:buClr>
              <a:buSzPct val="100000"/>
              <a:buFont typeface="Arial"/>
              <a:buNone/>
            </a:pPr>
            <a:r>
              <a:rPr lang="en-US" sz="1100"/>
              <a:t>These are very specialized skills, which you should feel very proud of if you have in-house. Unfortunately most companies do not have those skills in-house nor do I think you should at your particular scale. </a:t>
            </a:r>
          </a:p>
          <a:p>
            <a:pPr lvl="0" rtl="0">
              <a:lnSpc>
                <a:spcPct val="115000"/>
              </a:lnSpc>
              <a:spcBef>
                <a:spcPts val="0"/>
              </a:spcBef>
              <a:spcAft>
                <a:spcPts val="1000"/>
              </a:spcAft>
              <a:buClr>
                <a:schemeClr val="dk1"/>
              </a:buClr>
              <a:buSzPct val="100000"/>
              <a:buFont typeface="Arial"/>
              <a:buNone/>
            </a:pPr>
            <a:r>
              <a:rPr lang="en-US" sz="1100"/>
              <a:t>As the C* feature set grows and becomes more complex, understanding best practices becomes very important. </a:t>
            </a:r>
          </a:p>
          <a:p>
            <a:pPr lvl="0">
              <a:lnSpc>
                <a:spcPct val="115000"/>
              </a:lnSpc>
              <a:spcBef>
                <a:spcPts val="0"/>
              </a:spcBef>
              <a:spcAft>
                <a:spcPts val="1000"/>
              </a:spcAft>
              <a:buClr>
                <a:schemeClr val="dk1"/>
              </a:buClr>
              <a:buSzPct val="100000"/>
              <a:buFont typeface="Arial"/>
              <a:buNone/>
            </a:pPr>
            <a:r>
              <a:rPr lang="en-US" sz="1100"/>
              <a:t>There are experts out there that can help you. Third party experts will become very important to your overall strategy and success of your application</a:t>
            </a:r>
          </a:p>
          <a:p>
            <a:pPr lvl="0" rtl="0">
              <a:spcBef>
                <a:spcPts val="0"/>
              </a:spcBef>
              <a:buNone/>
            </a:pPr>
            <a:r>
              <a:t/>
            </a:r>
            <a:endParaRPr/>
          </a:p>
        </p:txBody>
      </p:sp>
      <p:sp>
        <p:nvSpPr>
          <p:cNvPr id="100" name="Shape 10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jpg"/><Relationship Id="rId3" Type="http://schemas.openxmlformats.org/officeDocument/2006/relationships/image" Target="../media/image0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4.jpg"/><Relationship Id="rId3" Type="http://schemas.openxmlformats.org/officeDocument/2006/relationships/image" Target="../media/image0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14" name="Shape 14"/>
        <p:cNvGrpSpPr/>
        <p:nvPr/>
      </p:nvGrpSpPr>
      <p:grpSpPr>
        <a:xfrm>
          <a:off x="0" y="0"/>
          <a:ext cx="0" cy="0"/>
          <a:chOff x="0" y="0"/>
          <a:chExt cx="0" cy="0"/>
        </a:xfrm>
      </p:grpSpPr>
      <p:pic>
        <p:nvPicPr>
          <p:cNvPr id="15" name="Shape 15"/>
          <p:cNvPicPr preferRelativeResize="0"/>
          <p:nvPr/>
        </p:nvPicPr>
        <p:blipFill rotWithShape="1">
          <a:blip r:embed="rId2">
            <a:alphaModFix/>
          </a:blip>
          <a:srcRect b="0" l="0" r="0" t="0"/>
          <a:stretch/>
        </p:blipFill>
        <p:spPr>
          <a:xfrm>
            <a:off x="0" y="0"/>
            <a:ext cx="9144000" cy="5127562"/>
          </a:xfrm>
          <a:prstGeom prst="rect">
            <a:avLst/>
          </a:prstGeom>
          <a:noFill/>
          <a:ln>
            <a:noFill/>
          </a:ln>
        </p:spPr>
      </p:pic>
      <p:sp>
        <p:nvSpPr>
          <p:cNvPr id="16" name="Shape 16"/>
          <p:cNvSpPr txBox="1"/>
          <p:nvPr>
            <p:ph type="title"/>
          </p:nvPr>
        </p:nvSpPr>
        <p:spPr>
          <a:xfrm>
            <a:off x="457200" y="2283717"/>
            <a:ext cx="8229600" cy="857250"/>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7" name="Shape 17"/>
          <p:cNvSpPr txBox="1"/>
          <p:nvPr>
            <p:ph idx="1" type="body"/>
          </p:nvPr>
        </p:nvSpPr>
        <p:spPr>
          <a:xfrm>
            <a:off x="468312" y="3291830"/>
            <a:ext cx="8229600" cy="5762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8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Helvetica Neue"/>
                <a:ea typeface="Helvetica Neue"/>
                <a:cs typeface="Helvetica Neue"/>
                <a:sym typeface="Helvetica Neue"/>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Helvetica Neue"/>
                <a:ea typeface="Helvetica Neue"/>
                <a:cs typeface="Helvetica Neue"/>
                <a:sym typeface="Helvetica Neue"/>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18" name="Shape 18"/>
          <p:cNvPicPr preferRelativeResize="0"/>
          <p:nvPr/>
        </p:nvPicPr>
        <p:blipFill rotWithShape="1">
          <a:blip r:embed="rId3">
            <a:alphaModFix/>
          </a:blip>
          <a:srcRect b="0" l="0" r="0" t="0"/>
          <a:stretch/>
        </p:blipFill>
        <p:spPr>
          <a:xfrm>
            <a:off x="609600" y="913173"/>
            <a:ext cx="2057400" cy="111918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19" name="Shape 19"/>
        <p:cNvGrpSpPr/>
        <p:nvPr/>
      </p:nvGrpSpPr>
      <p:grpSpPr>
        <a:xfrm>
          <a:off x="0" y="0"/>
          <a:ext cx="0" cy="0"/>
          <a:chOff x="0" y="0"/>
          <a:chExt cx="0" cy="0"/>
        </a:xfrm>
      </p:grpSpPr>
      <p:pic>
        <p:nvPicPr>
          <p:cNvPr id="20" name="Shape 20"/>
          <p:cNvPicPr preferRelativeResize="0"/>
          <p:nvPr/>
        </p:nvPicPr>
        <p:blipFill rotWithShape="1">
          <a:blip r:embed="rId2">
            <a:alphaModFix/>
          </a:blip>
          <a:srcRect b="0" l="0" r="0" t="0"/>
          <a:stretch/>
        </p:blipFill>
        <p:spPr>
          <a:xfrm>
            <a:off x="8050110" y="4476750"/>
            <a:ext cx="941488" cy="5121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p:spTree>
      <p:nvGrpSpPr>
        <p:cNvPr id="21" name="Shape 21"/>
        <p:cNvGrpSpPr/>
        <p:nvPr/>
      </p:nvGrpSpPr>
      <p:grpSpPr>
        <a:xfrm>
          <a:off x="0" y="0"/>
          <a:ext cx="0" cy="0"/>
          <a:chOff x="0" y="0"/>
          <a:chExt cx="0" cy="0"/>
        </a:xfrm>
      </p:grpSpPr>
      <p:sp>
        <p:nvSpPr>
          <p:cNvPr id="22" name="Shape 22"/>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 Content">
    <p:spTree>
      <p:nvGrpSpPr>
        <p:cNvPr id="23" name="Shape 23"/>
        <p:cNvGrpSpPr/>
        <p:nvPr/>
      </p:nvGrpSpPr>
      <p:grpSpPr>
        <a:xfrm>
          <a:off x="0" y="0"/>
          <a:ext cx="0" cy="0"/>
          <a:chOff x="0" y="0"/>
          <a:chExt cx="0" cy="0"/>
        </a:xfrm>
      </p:grpSpPr>
      <p:sp>
        <p:nvSpPr>
          <p:cNvPr id="24" name="Shape 24"/>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5" name="Shape 25"/>
          <p:cNvSpPr txBox="1"/>
          <p:nvPr>
            <p:ph idx="1" type="body"/>
          </p:nvPr>
        </p:nvSpPr>
        <p:spPr>
          <a:xfrm>
            <a:off x="457200" y="1200150"/>
            <a:ext cx="8229600" cy="3200398"/>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26" name="Shape 26"/>
        <p:cNvGrpSpPr/>
        <p:nvPr/>
      </p:nvGrpSpPr>
      <p:grpSpPr>
        <a:xfrm>
          <a:off x="0" y="0"/>
          <a:ext cx="0" cy="0"/>
          <a:chOff x="0" y="0"/>
          <a:chExt cx="0" cy="0"/>
        </a:xfrm>
      </p:grpSpPr>
      <p:pic>
        <p:nvPicPr>
          <p:cNvPr id="27" name="Shape 27"/>
          <p:cNvPicPr preferRelativeResize="0"/>
          <p:nvPr/>
        </p:nvPicPr>
        <p:blipFill rotWithShape="1">
          <a:blip r:embed="rId2">
            <a:alphaModFix/>
          </a:blip>
          <a:srcRect b="0" l="0" r="0" t="0"/>
          <a:stretch/>
        </p:blipFill>
        <p:spPr>
          <a:xfrm>
            <a:off x="0" y="0"/>
            <a:ext cx="9144000" cy="5127562"/>
          </a:xfrm>
          <a:prstGeom prst="rect">
            <a:avLst/>
          </a:prstGeom>
          <a:noFill/>
          <a:ln>
            <a:noFill/>
          </a:ln>
        </p:spPr>
      </p:pic>
      <p:sp>
        <p:nvSpPr>
          <p:cNvPr id="28" name="Shape 28"/>
          <p:cNvSpPr txBox="1"/>
          <p:nvPr>
            <p:ph type="title"/>
          </p:nvPr>
        </p:nvSpPr>
        <p:spPr>
          <a:xfrm>
            <a:off x="457200" y="1780033"/>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9" name="Shape 29"/>
          <p:cNvSpPr txBox="1"/>
          <p:nvPr>
            <p:ph idx="1" type="body"/>
          </p:nvPr>
        </p:nvSpPr>
        <p:spPr>
          <a:xfrm>
            <a:off x="467543" y="2788146"/>
            <a:ext cx="8225526" cy="647700"/>
          </a:xfrm>
          <a:prstGeom prst="rect">
            <a:avLst/>
          </a:prstGeom>
          <a:noFill/>
          <a:ln>
            <a:noFill/>
          </a:ln>
        </p:spPr>
        <p:txBody>
          <a:bodyPr anchorCtr="0" anchor="t" bIns="91425" lIns="91425" rIns="91425" tIns="91425"/>
          <a:lstStyle>
            <a:lvl1pPr indent="0" lvl="0" marL="0" marR="0" rtl="0" algn="ctr">
              <a:spcBef>
                <a:spcPts val="600"/>
              </a:spcBef>
              <a:buClr>
                <a:srgbClr val="FFFFFF"/>
              </a:buClr>
              <a:buFont typeface="Arial"/>
              <a:buNone/>
              <a:defRPr b="0" i="0" sz="1400" u="none" cap="none" strike="noStrike">
                <a:solidFill>
                  <a:srgbClr val="FFFFFF"/>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30" name="Shape 30"/>
          <p:cNvPicPr preferRelativeResize="0"/>
          <p:nvPr/>
        </p:nvPicPr>
        <p:blipFill rotWithShape="1">
          <a:blip r:embed="rId3">
            <a:alphaModFix/>
          </a:blip>
          <a:srcRect b="0" l="0" r="0" t="0"/>
          <a:stretch/>
        </p:blipFill>
        <p:spPr>
          <a:xfrm>
            <a:off x="3543300" y="330422"/>
            <a:ext cx="2057400" cy="11191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p:spTree>
      <p:nvGrpSpPr>
        <p:cNvPr id="31" name="Shape 31"/>
        <p:cNvGrpSpPr/>
        <p:nvPr/>
      </p:nvGrpSpPr>
      <p:grpSpPr>
        <a:xfrm>
          <a:off x="0" y="0"/>
          <a:ext cx="0" cy="0"/>
          <a:chOff x="0" y="0"/>
          <a:chExt cx="0" cy="0"/>
        </a:xfrm>
      </p:grpSpPr>
      <p:sp>
        <p:nvSpPr>
          <p:cNvPr id="32" name="Shape 32"/>
          <p:cNvSpPr/>
          <p:nvPr>
            <p:ph idx="2" type="pic"/>
          </p:nvPr>
        </p:nvSpPr>
        <p:spPr>
          <a:xfrm>
            <a:off x="0" y="0"/>
            <a:ext cx="9144000" cy="5143499"/>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1">
    <p:spTree>
      <p:nvGrpSpPr>
        <p:cNvPr id="33" name="Shape 33"/>
        <p:cNvGrpSpPr/>
        <p:nvPr/>
      </p:nvGrpSpPr>
      <p:grpSpPr>
        <a:xfrm>
          <a:off x="0" y="0"/>
          <a:ext cx="0" cy="0"/>
          <a:chOff x="0" y="0"/>
          <a:chExt cx="0" cy="0"/>
        </a:xfrm>
      </p:grpSpPr>
      <p:sp>
        <p:nvSpPr>
          <p:cNvPr id="34" name="Shape 34"/>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5" name="Shape 35"/>
          <p:cNvSpPr/>
          <p:nvPr/>
        </p:nvSpPr>
        <p:spPr>
          <a:xfrm>
            <a:off x="6217919" y="1110425"/>
            <a:ext cx="2926079" cy="2918626"/>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36" name="Shape 36"/>
          <p:cNvSpPr/>
          <p:nvPr>
            <p:ph idx="2" type="pic"/>
          </p:nvPr>
        </p:nvSpPr>
        <p:spPr>
          <a:xfrm>
            <a:off x="0" y="1110425"/>
            <a:ext cx="6228183" cy="2922645"/>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37" name="Shape 37"/>
          <p:cNvSpPr txBox="1"/>
          <p:nvPr>
            <p:ph idx="1" type="body"/>
          </p:nvPr>
        </p:nvSpPr>
        <p:spPr>
          <a:xfrm>
            <a:off x="6420796" y="1419621"/>
            <a:ext cx="2520328" cy="358775"/>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38" name="Shape 38"/>
          <p:cNvSpPr txBox="1"/>
          <p:nvPr>
            <p:ph idx="3" type="body"/>
          </p:nvPr>
        </p:nvSpPr>
        <p:spPr>
          <a:xfrm>
            <a:off x="6420819" y="1923677"/>
            <a:ext cx="2520279" cy="18716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2">
    <p:spTree>
      <p:nvGrpSpPr>
        <p:cNvPr id="39" name="Shape 39"/>
        <p:cNvGrpSpPr/>
        <p:nvPr/>
      </p:nvGrpSpPr>
      <p:grpSpPr>
        <a:xfrm>
          <a:off x="0" y="0"/>
          <a:ext cx="0" cy="0"/>
          <a:chOff x="0" y="0"/>
          <a:chExt cx="0" cy="0"/>
        </a:xfrm>
      </p:grpSpPr>
      <p:sp>
        <p:nvSpPr>
          <p:cNvPr id="40" name="Shape 40"/>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1" name="Shape 41"/>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2" name="Shape 42"/>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3" name="Shape 43"/>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44" name="Shape 44"/>
          <p:cNvSpPr/>
          <p:nvPr/>
        </p:nvSpPr>
        <p:spPr>
          <a:xfrm>
            <a:off x="0" y="1110425"/>
            <a:ext cx="6236208" cy="2918626"/>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45" name="Shape 45"/>
          <p:cNvSpPr/>
          <p:nvPr>
            <p:ph idx="2" type="pic"/>
          </p:nvPr>
        </p:nvSpPr>
        <p:spPr>
          <a:xfrm>
            <a:off x="6217919" y="1110425"/>
            <a:ext cx="2926079" cy="2922645"/>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46" name="Shape 46"/>
          <p:cNvSpPr txBox="1"/>
          <p:nvPr>
            <p:ph idx="1" type="body"/>
          </p:nvPr>
        </p:nvSpPr>
        <p:spPr>
          <a:xfrm>
            <a:off x="457200" y="1419621"/>
            <a:ext cx="5267029" cy="358775"/>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47" name="Shape 47"/>
          <p:cNvSpPr txBox="1"/>
          <p:nvPr>
            <p:ph idx="3" type="body"/>
          </p:nvPr>
        </p:nvSpPr>
        <p:spPr>
          <a:xfrm>
            <a:off x="457200" y="1923677"/>
            <a:ext cx="5266927" cy="18716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48" name="Shape 48"/>
        <p:cNvGrpSpPr/>
        <p:nvPr/>
      </p:nvGrpSpPr>
      <p:grpSpPr>
        <a:xfrm>
          <a:off x="0" y="0"/>
          <a:ext cx="0" cy="0"/>
          <a:chOff x="0" y="0"/>
          <a:chExt cx="0" cy="0"/>
        </a:xfrm>
      </p:grpSpPr>
      <p:sp>
        <p:nvSpPr>
          <p:cNvPr id="49" name="Shape 49"/>
          <p:cNvSpPr txBox="1"/>
          <p:nvPr>
            <p:ph type="title"/>
          </p:nvPr>
        </p:nvSpPr>
        <p:spPr>
          <a:xfrm>
            <a:off x="457200" y="205979"/>
            <a:ext cx="8229600" cy="8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rtl="0">
              <a:spcBef>
                <a:spcPts val="0"/>
              </a:spcBef>
              <a:buNone/>
              <a:defRPr sz="1800"/>
            </a:lvl2pPr>
            <a:lvl3pPr indent="0" lvl="2" rtl="0">
              <a:spcBef>
                <a:spcPts val="0"/>
              </a:spcBef>
              <a:buNone/>
              <a:defRPr sz="1800"/>
            </a:lvl3pPr>
            <a:lvl4pPr indent="0" lvl="3" rtl="0">
              <a:spcBef>
                <a:spcPts val="0"/>
              </a:spcBef>
              <a:buNone/>
              <a:defRPr sz="1800"/>
            </a:lvl4pPr>
            <a:lvl5pPr indent="0" lvl="4" rtl="0">
              <a:spcBef>
                <a:spcPts val="0"/>
              </a:spcBef>
              <a:buNone/>
              <a:defRPr sz="1800"/>
            </a:lvl5pPr>
            <a:lvl6pPr indent="0" lvl="5" rtl="0">
              <a:spcBef>
                <a:spcPts val="0"/>
              </a:spcBef>
              <a:buNone/>
              <a:defRPr sz="1800"/>
            </a:lvl6pPr>
            <a:lvl7pPr indent="0" lvl="6" rtl="0">
              <a:spcBef>
                <a:spcPts val="0"/>
              </a:spcBef>
              <a:buNone/>
              <a:defRPr sz="1800"/>
            </a:lvl7pPr>
            <a:lvl8pPr indent="0" lvl="7" rtl="0">
              <a:spcBef>
                <a:spcPts val="0"/>
              </a:spcBef>
              <a:buNone/>
              <a:defRPr sz="1800"/>
            </a:lvl8pPr>
            <a:lvl9pPr indent="0" lvl="8" rtl="0">
              <a:spcBef>
                <a:spcPts val="0"/>
              </a:spcBef>
              <a:buNone/>
              <a:defRPr sz="1800"/>
            </a:lvl9pPr>
          </a:lstStyle>
          <a:p/>
        </p:txBody>
      </p:sp>
      <p:sp>
        <p:nvSpPr>
          <p:cNvPr id="50" name="Shape 50"/>
          <p:cNvSpPr txBox="1"/>
          <p:nvPr>
            <p:ph idx="1" type="body"/>
          </p:nvPr>
        </p:nvSpPr>
        <p:spPr>
          <a:xfrm rot="5400000">
            <a:off x="2971800" y="-1314449"/>
            <a:ext cx="3200400" cy="8229600"/>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51" name="Shape 51"/>
          <p:cNvSpPr txBox="1"/>
          <p:nvPr>
            <p:ph idx="10" type="dt"/>
          </p:nvPr>
        </p:nvSpPr>
        <p:spPr>
          <a:xfrm>
            <a:off x="2582416" y="4836826"/>
            <a:ext cx="2133599"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2" name="Shape 52"/>
          <p:cNvSpPr txBox="1"/>
          <p:nvPr>
            <p:ph idx="11" type="ftr"/>
          </p:nvPr>
        </p:nvSpPr>
        <p:spPr>
          <a:xfrm>
            <a:off x="457200" y="4836826"/>
            <a:ext cx="1594500" cy="273900"/>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3" name="Shape 53"/>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01.png"/><Relationship Id="rId2" Type="http://schemas.openxmlformats.org/officeDocument/2006/relationships/image" Target="../media/image00.png"/><Relationship Id="rId3" Type="http://schemas.openxmlformats.org/officeDocument/2006/relationships/slideLayout" Target="../slideLayouts/slideLayout1.xml"/><Relationship Id="rId4" Type="http://schemas.openxmlformats.org/officeDocument/2006/relationships/slideLayout" Target="../slideLayouts/slideLayout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2" Type="http://schemas.openxmlformats.org/officeDocument/2006/relationships/theme" Target="../theme/theme2.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200150"/>
            <a:ext cx="8229600" cy="3200398"/>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12" name="Shape 12"/>
          <p:cNvPicPr preferRelativeResize="0"/>
          <p:nvPr/>
        </p:nvPicPr>
        <p:blipFill rotWithShape="1">
          <a:blip r:embed="rId1">
            <a:alphaModFix/>
          </a:blip>
          <a:srcRect b="0" l="0" r="0" t="0"/>
          <a:stretch/>
        </p:blipFill>
        <p:spPr>
          <a:xfrm>
            <a:off x="8050110" y="4476750"/>
            <a:ext cx="941488" cy="512153"/>
          </a:xfrm>
          <a:prstGeom prst="rect">
            <a:avLst/>
          </a:prstGeom>
          <a:noFill/>
          <a:ln>
            <a:noFill/>
          </a:ln>
        </p:spPr>
      </p:pic>
      <p:pic>
        <p:nvPicPr>
          <p:cNvPr id="13" name="Shape 13"/>
          <p:cNvPicPr preferRelativeResize="0"/>
          <p:nvPr/>
        </p:nvPicPr>
        <p:blipFill>
          <a:blip r:embed="rId2">
            <a:alphaModFix/>
          </a:blip>
          <a:stretch>
            <a:fillRect/>
          </a:stretch>
        </p:blipFill>
        <p:spPr>
          <a:xfrm>
            <a:off x="0" y="4556988"/>
            <a:ext cx="1594525" cy="58651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8.png"/><Relationship Id="rId4" Type="http://schemas.openxmlformats.org/officeDocument/2006/relationships/image" Target="../media/image11.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0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0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0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 name="Shape 57"/>
        <p:cNvGrpSpPr/>
        <p:nvPr/>
      </p:nvGrpSpPr>
      <p:grpSpPr>
        <a:xfrm>
          <a:off x="0" y="0"/>
          <a:ext cx="0" cy="0"/>
          <a:chOff x="0" y="0"/>
          <a:chExt cx="0" cy="0"/>
        </a:xfrm>
      </p:grpSpPr>
      <p:sp>
        <p:nvSpPr>
          <p:cNvPr id="58" name="Shape 58"/>
          <p:cNvSpPr txBox="1"/>
          <p:nvPr>
            <p:ph type="title"/>
          </p:nvPr>
        </p:nvSpPr>
        <p:spPr>
          <a:xfrm>
            <a:off x="457200" y="2664717"/>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lang="en-US"/>
              <a:t>From Experimentation to Large Scale Cassandra Usage</a:t>
            </a:r>
          </a:p>
        </p:txBody>
      </p:sp>
      <p:pic>
        <p:nvPicPr>
          <p:cNvPr id="59" name="Shape 59"/>
          <p:cNvPicPr preferRelativeResize="0"/>
          <p:nvPr/>
        </p:nvPicPr>
        <p:blipFill>
          <a:blip r:embed="rId3">
            <a:alphaModFix/>
          </a:blip>
          <a:stretch>
            <a:fillRect/>
          </a:stretch>
        </p:blipFill>
        <p:spPr>
          <a:xfrm>
            <a:off x="5377325" y="1070875"/>
            <a:ext cx="3068925" cy="1128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pic>
        <p:nvPicPr>
          <p:cNvPr id="108" name="Shape 108"/>
          <p:cNvPicPr preferRelativeResize="0"/>
          <p:nvPr/>
        </p:nvPicPr>
        <p:blipFill>
          <a:blip r:embed="rId3">
            <a:alphaModFix/>
          </a:blip>
          <a:stretch>
            <a:fillRect/>
          </a:stretch>
        </p:blipFill>
        <p:spPr>
          <a:xfrm>
            <a:off x="472308" y="884050"/>
            <a:ext cx="5144130" cy="2786400"/>
          </a:xfrm>
          <a:prstGeom prst="rect">
            <a:avLst/>
          </a:prstGeom>
          <a:noFill/>
          <a:ln>
            <a:noFill/>
          </a:ln>
        </p:spPr>
      </p:pic>
      <p:pic>
        <p:nvPicPr>
          <p:cNvPr id="109" name="Shape 109"/>
          <p:cNvPicPr preferRelativeResize="0"/>
          <p:nvPr/>
        </p:nvPicPr>
        <p:blipFill>
          <a:blip r:embed="rId4">
            <a:alphaModFix/>
          </a:blip>
          <a:stretch>
            <a:fillRect/>
          </a:stretch>
        </p:blipFill>
        <p:spPr>
          <a:xfrm>
            <a:off x="5616449" y="1595799"/>
            <a:ext cx="2074649" cy="2074649"/>
          </a:xfrm>
          <a:prstGeom prst="rect">
            <a:avLst/>
          </a:prstGeom>
          <a:noFill/>
          <a:ln>
            <a:noFill/>
          </a:ln>
        </p:spPr>
      </p:pic>
      <p:pic>
        <p:nvPicPr>
          <p:cNvPr id="110" name="Shape 110"/>
          <p:cNvPicPr preferRelativeResize="0"/>
          <p:nvPr/>
        </p:nvPicPr>
        <p:blipFill>
          <a:blip r:embed="rId5">
            <a:alphaModFix/>
          </a:blip>
          <a:stretch>
            <a:fillRect/>
          </a:stretch>
        </p:blipFill>
        <p:spPr>
          <a:xfrm>
            <a:off x="5616437" y="884049"/>
            <a:ext cx="3055252" cy="7117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Should I run it?</a:t>
            </a:r>
          </a:p>
        </p:txBody>
      </p:sp>
      <p:pic>
        <p:nvPicPr>
          <p:cNvPr id="116" name="Shape 116"/>
          <p:cNvPicPr preferRelativeResize="0"/>
          <p:nvPr/>
        </p:nvPicPr>
        <p:blipFill>
          <a:blip r:embed="rId3">
            <a:alphaModFix/>
          </a:blip>
          <a:stretch>
            <a:fillRect/>
          </a:stretch>
        </p:blipFill>
        <p:spPr>
          <a:xfrm>
            <a:off x="2073400" y="1063375"/>
            <a:ext cx="4997176" cy="329232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What you need to run Cassandra</a:t>
            </a:r>
          </a:p>
        </p:txBody>
      </p:sp>
      <p:sp>
        <p:nvSpPr>
          <p:cNvPr id="122" name="Shape 122"/>
          <p:cNvSpPr txBox="1"/>
          <p:nvPr>
            <p:ph idx="1" type="body"/>
          </p:nvPr>
        </p:nvSpPr>
        <p:spPr>
          <a:xfrm>
            <a:off x="457200" y="1200150"/>
            <a:ext cx="8229600" cy="3200400"/>
          </a:xfrm>
          <a:prstGeom prst="rect">
            <a:avLst/>
          </a:prstGeom>
          <a:noFill/>
          <a:ln>
            <a:noFill/>
          </a:ln>
        </p:spPr>
        <p:txBody>
          <a:bodyPr anchorCtr="0" anchor="t" bIns="45700" lIns="91425" rIns="91425" tIns="45700">
            <a:noAutofit/>
          </a:bodyPr>
          <a:lstStyle/>
          <a:p>
            <a:pPr indent="-457200" lvl="0" marL="457200" marR="0" rtl="0" algn="l">
              <a:spcBef>
                <a:spcPts val="0"/>
              </a:spcBef>
              <a:buClr>
                <a:srgbClr val="4C5858"/>
              </a:buClr>
              <a:buSzPct val="100000"/>
              <a:buFont typeface="Arial"/>
              <a:buChar char="●"/>
            </a:pPr>
            <a:r>
              <a:rPr lang="en-US" sz="3600"/>
              <a:t>Telemetry System</a:t>
            </a:r>
          </a:p>
          <a:p>
            <a:pPr indent="-457200" lvl="0" marL="457200" marR="0" rtl="0" algn="l">
              <a:spcBef>
                <a:spcPts val="0"/>
              </a:spcBef>
              <a:buSzPct val="100000"/>
              <a:buChar char="●"/>
            </a:pPr>
            <a:r>
              <a:rPr lang="en-US" sz="3600"/>
              <a:t>Auto Determination</a:t>
            </a:r>
          </a:p>
          <a:p>
            <a:pPr indent="-457200" lvl="0" marL="457200" marR="0" rtl="0" algn="l">
              <a:spcBef>
                <a:spcPts val="0"/>
              </a:spcBef>
              <a:buSzPct val="100000"/>
              <a:buChar char="●"/>
            </a:pPr>
            <a:r>
              <a:rPr lang="en-US" sz="3600"/>
              <a:t>Auto Remediation</a:t>
            </a:r>
          </a:p>
          <a:p>
            <a:pPr indent="-457200" lvl="0" marL="457200" marR="0" rtl="0" algn="l">
              <a:spcBef>
                <a:spcPts val="0"/>
              </a:spcBef>
              <a:buSzPct val="100000"/>
              <a:buChar char="●"/>
            </a:pPr>
            <a:r>
              <a:rPr lang="en-US" sz="3600"/>
              <a:t>Lots of Coffee</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Managed Cassandra</a:t>
            </a:r>
          </a:p>
        </p:txBody>
      </p:sp>
      <p:pic>
        <p:nvPicPr>
          <p:cNvPr id="128" name="Shape 128"/>
          <p:cNvPicPr preferRelativeResize="0"/>
          <p:nvPr/>
        </p:nvPicPr>
        <p:blipFill>
          <a:blip r:embed="rId3">
            <a:alphaModFix/>
          </a:blip>
          <a:stretch>
            <a:fillRect/>
          </a:stretch>
        </p:blipFill>
        <p:spPr>
          <a:xfrm>
            <a:off x="6800700" y="3347937"/>
            <a:ext cx="857400" cy="857400"/>
          </a:xfrm>
          <a:prstGeom prst="rect">
            <a:avLst/>
          </a:prstGeom>
          <a:noFill/>
          <a:ln>
            <a:noFill/>
          </a:ln>
        </p:spPr>
      </p:pic>
      <p:pic>
        <p:nvPicPr>
          <p:cNvPr id="129" name="Shape 129"/>
          <p:cNvPicPr preferRelativeResize="0"/>
          <p:nvPr/>
        </p:nvPicPr>
        <p:blipFill>
          <a:blip r:embed="rId4">
            <a:alphaModFix/>
          </a:blip>
          <a:stretch>
            <a:fillRect/>
          </a:stretch>
        </p:blipFill>
        <p:spPr>
          <a:xfrm>
            <a:off x="1485899" y="1237124"/>
            <a:ext cx="6172196" cy="2110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You’ve learned to walk</a:t>
            </a:r>
          </a:p>
        </p:txBody>
      </p:sp>
      <p:pic>
        <p:nvPicPr>
          <p:cNvPr id="135" name="Shape 135"/>
          <p:cNvPicPr preferRelativeResize="0"/>
          <p:nvPr/>
        </p:nvPicPr>
        <p:blipFill>
          <a:blip r:embed="rId3">
            <a:alphaModFix/>
          </a:blip>
          <a:stretch>
            <a:fillRect/>
          </a:stretch>
        </p:blipFill>
        <p:spPr>
          <a:xfrm>
            <a:off x="2746049" y="1541200"/>
            <a:ext cx="3651899" cy="2619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1404937" y="861175"/>
            <a:ext cx="6334125" cy="2980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pic>
        <p:nvPicPr>
          <p:cNvPr id="145" name="Shape 145"/>
          <p:cNvPicPr preferRelativeResize="0"/>
          <p:nvPr/>
        </p:nvPicPr>
        <p:blipFill>
          <a:blip r:embed="rId3">
            <a:alphaModFix/>
          </a:blip>
          <a:stretch>
            <a:fillRect/>
          </a:stretch>
        </p:blipFill>
        <p:spPr>
          <a:xfrm>
            <a:off x="2190750" y="890575"/>
            <a:ext cx="4762500" cy="3362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9" name="Shape 149"/>
        <p:cNvGrpSpPr/>
        <p:nvPr/>
      </p:nvGrpSpPr>
      <p:grpSpPr>
        <a:xfrm>
          <a:off x="0" y="0"/>
          <a:ext cx="0" cy="0"/>
          <a:chOff x="0" y="0"/>
          <a:chExt cx="0" cy="0"/>
        </a:xfrm>
      </p:grpSpPr>
      <p:sp>
        <p:nvSpPr>
          <p:cNvPr id="150" name="Shape 150"/>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Recap</a:t>
            </a:r>
          </a:p>
        </p:txBody>
      </p:sp>
      <p:pic>
        <p:nvPicPr>
          <p:cNvPr id="151" name="Shape 151"/>
          <p:cNvPicPr preferRelativeResize="0"/>
          <p:nvPr/>
        </p:nvPicPr>
        <p:blipFill>
          <a:blip r:embed="rId3">
            <a:alphaModFix/>
          </a:blip>
          <a:stretch>
            <a:fillRect/>
          </a:stretch>
        </p:blipFill>
        <p:spPr>
          <a:xfrm>
            <a:off x="2666762" y="743173"/>
            <a:ext cx="3810475" cy="384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sp>
        <p:nvSpPr>
          <p:cNvPr id="156" name="Shape 156"/>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ctr">
              <a:spcBef>
                <a:spcPts val="0"/>
              </a:spcBef>
              <a:buClr>
                <a:schemeClr val="accent2"/>
              </a:buClr>
              <a:buSzPct val="25000"/>
              <a:buFont typeface="Arial"/>
              <a:buNone/>
            </a:pPr>
            <a:r>
              <a:rPr lang="en-US"/>
              <a:t>Q&amp;A - Thank you</a:t>
            </a:r>
          </a:p>
        </p:txBody>
      </p:sp>
      <p:pic>
        <p:nvPicPr>
          <p:cNvPr id="157" name="Shape 157"/>
          <p:cNvPicPr preferRelativeResize="0"/>
          <p:nvPr/>
        </p:nvPicPr>
        <p:blipFill>
          <a:blip r:embed="rId3">
            <a:alphaModFix/>
          </a:blip>
          <a:stretch>
            <a:fillRect/>
          </a:stretch>
        </p:blipFill>
        <p:spPr>
          <a:xfrm>
            <a:off x="3555700" y="859600"/>
            <a:ext cx="2032575" cy="2032575"/>
          </a:xfrm>
          <a:prstGeom prst="rect">
            <a:avLst/>
          </a:prstGeom>
          <a:noFill/>
          <a:ln>
            <a:noFill/>
          </a:ln>
        </p:spPr>
      </p:pic>
      <p:sp>
        <p:nvSpPr>
          <p:cNvPr id="158" name="Shape 158"/>
          <p:cNvSpPr txBox="1"/>
          <p:nvPr>
            <p:ph idx="1" type="body"/>
          </p:nvPr>
        </p:nvSpPr>
        <p:spPr>
          <a:xfrm>
            <a:off x="457200" y="2892175"/>
            <a:ext cx="5613600" cy="16698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b="1" lang="en-US" sz="3000"/>
              <a:t>Christos Kalantzis</a:t>
            </a:r>
          </a:p>
          <a:p>
            <a:pPr indent="0" lvl="0" marL="0" marR="0" rtl="0" algn="l">
              <a:spcBef>
                <a:spcPts val="0"/>
              </a:spcBef>
              <a:buClr>
                <a:srgbClr val="4C5858"/>
              </a:buClr>
              <a:buSzPct val="25000"/>
              <a:buFont typeface="Arial"/>
              <a:buNone/>
            </a:pPr>
            <a:r>
              <a:rPr lang="en-US" sz="2000"/>
              <a:t>Executive Chairman - DataScale.io</a:t>
            </a:r>
            <a:br>
              <a:rPr lang="en-US" sz="2000"/>
            </a:br>
          </a:p>
          <a:p>
            <a:pPr indent="0" lvl="0" marL="0" marR="0" rtl="0" algn="l">
              <a:spcBef>
                <a:spcPts val="0"/>
              </a:spcBef>
              <a:buClr>
                <a:srgbClr val="4C5858"/>
              </a:buClr>
              <a:buSzPct val="25000"/>
              <a:buFont typeface="Arial"/>
              <a:buNone/>
            </a:pPr>
            <a:r>
              <a:rPr b="1" i="1" lang="en-US"/>
              <a:t>@chriskalan</a:t>
            </a:r>
          </a:p>
          <a:p>
            <a:pPr indent="0" lvl="0" marL="0" marR="0" rtl="0" algn="l">
              <a:spcBef>
                <a:spcPts val="0"/>
              </a:spcBef>
              <a:buClr>
                <a:srgbClr val="4C5858"/>
              </a:buClr>
              <a:buSzPct val="25000"/>
              <a:buFont typeface="Arial"/>
              <a:buNone/>
            </a:pPr>
            <a:r>
              <a:rPr b="1" lang="en-US"/>
              <a:t>linkedin.com/in/christoskalantzis</a:t>
            </a:r>
          </a:p>
        </p:txBody>
      </p:sp>
      <p:pic>
        <p:nvPicPr>
          <p:cNvPr id="159" name="Shape 159"/>
          <p:cNvPicPr preferRelativeResize="0"/>
          <p:nvPr/>
        </p:nvPicPr>
        <p:blipFill>
          <a:blip r:embed="rId4">
            <a:alphaModFix/>
          </a:blip>
          <a:stretch>
            <a:fillRect/>
          </a:stretch>
        </p:blipFill>
        <p:spPr>
          <a:xfrm>
            <a:off x="5588275" y="3012700"/>
            <a:ext cx="1428750" cy="142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 name="Shape 63"/>
        <p:cNvGrpSpPr/>
        <p:nvPr/>
      </p:nvGrpSpPr>
      <p:grpSpPr>
        <a:xfrm>
          <a:off x="0" y="0"/>
          <a:ext cx="0" cy="0"/>
          <a:chOff x="0" y="0"/>
          <a:chExt cx="0" cy="0"/>
        </a:xfrm>
      </p:grpSpPr>
      <p:sp>
        <p:nvSpPr>
          <p:cNvPr id="64" name="Shape 64"/>
          <p:cNvSpPr txBox="1"/>
          <p:nvPr>
            <p:ph idx="1" type="body"/>
          </p:nvPr>
        </p:nvSpPr>
        <p:spPr>
          <a:xfrm>
            <a:off x="501750" y="2627425"/>
            <a:ext cx="8229600" cy="16698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b="1" lang="en-US" sz="3000"/>
              <a:t>Christos Kalantzis</a:t>
            </a:r>
          </a:p>
          <a:p>
            <a:pPr indent="0" lvl="0" marL="0" marR="0" rtl="0" algn="l">
              <a:spcBef>
                <a:spcPts val="0"/>
              </a:spcBef>
              <a:buClr>
                <a:srgbClr val="4C5858"/>
              </a:buClr>
              <a:buSzPct val="25000"/>
              <a:buFont typeface="Arial"/>
              <a:buNone/>
            </a:pPr>
            <a:r>
              <a:rPr lang="en-US" sz="2000"/>
              <a:t>Executive Chairman - DataScale.io</a:t>
            </a:r>
            <a:br>
              <a:rPr lang="en-US" sz="2000"/>
            </a:br>
          </a:p>
          <a:p>
            <a:pPr indent="0" lvl="0" marL="0" marR="0" rtl="0" algn="l">
              <a:spcBef>
                <a:spcPts val="0"/>
              </a:spcBef>
              <a:buClr>
                <a:srgbClr val="4C5858"/>
              </a:buClr>
              <a:buSzPct val="25000"/>
              <a:buFont typeface="Arial"/>
              <a:buNone/>
            </a:pPr>
            <a:r>
              <a:rPr b="1" i="1" lang="en-US"/>
              <a:t>@chriskalan</a:t>
            </a:r>
          </a:p>
          <a:p>
            <a:pPr indent="0" lvl="0" marL="0" marR="0" rtl="0" algn="l">
              <a:spcBef>
                <a:spcPts val="0"/>
              </a:spcBef>
              <a:buClr>
                <a:srgbClr val="4C5858"/>
              </a:buClr>
              <a:buSzPct val="25000"/>
              <a:buFont typeface="Arial"/>
              <a:buNone/>
            </a:pPr>
            <a:r>
              <a:rPr b="1" lang="en-US"/>
              <a:t>linkedin.com/in/christoskalantzis</a:t>
            </a:r>
          </a:p>
        </p:txBody>
      </p:sp>
      <p:pic>
        <p:nvPicPr>
          <p:cNvPr descr="ckalantzisNN.png" id="65" name="Shape 65"/>
          <p:cNvPicPr preferRelativeResize="0"/>
          <p:nvPr/>
        </p:nvPicPr>
        <p:blipFill>
          <a:blip r:embed="rId3">
            <a:alphaModFix/>
          </a:blip>
          <a:stretch>
            <a:fillRect/>
          </a:stretch>
        </p:blipFill>
        <p:spPr>
          <a:xfrm>
            <a:off x="3486113" y="275650"/>
            <a:ext cx="2171775" cy="2199374"/>
          </a:xfrm>
          <a:prstGeom prst="rect">
            <a:avLst/>
          </a:prstGeom>
          <a:noFill/>
          <a:ln>
            <a:noFill/>
          </a:ln>
        </p:spPr>
      </p:pic>
      <p:pic>
        <p:nvPicPr>
          <p:cNvPr id="66" name="Shape 66"/>
          <p:cNvPicPr preferRelativeResize="0"/>
          <p:nvPr/>
        </p:nvPicPr>
        <p:blipFill>
          <a:blip r:embed="rId4">
            <a:alphaModFix/>
          </a:blip>
          <a:stretch>
            <a:fillRect/>
          </a:stretch>
        </p:blipFill>
        <p:spPr>
          <a:xfrm>
            <a:off x="6878400" y="2627425"/>
            <a:ext cx="1428750" cy="142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 name="Shape 70"/>
        <p:cNvGrpSpPr/>
        <p:nvPr/>
      </p:nvGrpSpPr>
      <p:grpSpPr>
        <a:xfrm>
          <a:off x="0" y="0"/>
          <a:ext cx="0" cy="0"/>
          <a:chOff x="0" y="0"/>
          <a:chExt cx="0" cy="0"/>
        </a:xfrm>
      </p:grpSpPr>
      <p:sp>
        <p:nvSpPr>
          <p:cNvPr id="71" name="Shape 71"/>
          <p:cNvSpPr txBox="1"/>
          <p:nvPr>
            <p:ph type="title"/>
          </p:nvPr>
        </p:nvSpPr>
        <p:spPr>
          <a:xfrm>
            <a:off x="457200" y="912299"/>
            <a:ext cx="8229600" cy="2621700"/>
          </a:xfrm>
          <a:prstGeom prst="rect">
            <a:avLst/>
          </a:prstGeom>
          <a:noFill/>
          <a:ln>
            <a:noFill/>
          </a:ln>
        </p:spPr>
        <p:txBody>
          <a:bodyPr anchorCtr="0" anchor="ctr" bIns="45700" lIns="91425" rIns="91425" tIns="45700">
            <a:noAutofit/>
          </a:bodyPr>
          <a:lstStyle/>
          <a:p>
            <a:pPr indent="-69850" lvl="0" marL="0" marR="0" rtl="0" algn="l">
              <a:spcBef>
                <a:spcPts val="0"/>
              </a:spcBef>
              <a:buClr>
                <a:schemeClr val="dk1"/>
              </a:buClr>
              <a:buSzPct val="45833"/>
              <a:buFont typeface="Arial"/>
              <a:buNone/>
            </a:pPr>
            <a:r>
              <a:rPr i="1" lang="en-US"/>
              <a:t>“He who would learn to fly one day must first learn to stand and walk and run and climb and dance; one cannot fly into flying.”</a:t>
            </a:r>
            <a:br>
              <a:rPr i="1" lang="en-US"/>
            </a:br>
            <a:br>
              <a:rPr i="1" lang="en-US"/>
            </a:br>
            <a:r>
              <a:rPr lang="en-US" sz="2400"/>
              <a:t>Friedrich Nietzsche</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 name="Shape 75"/>
        <p:cNvGrpSpPr/>
        <p:nvPr/>
      </p:nvGrpSpPr>
      <p:grpSpPr>
        <a:xfrm>
          <a:off x="0" y="0"/>
          <a:ext cx="0" cy="0"/>
          <a:chOff x="0" y="0"/>
          <a:chExt cx="0" cy="0"/>
        </a:xfrm>
      </p:grpSpPr>
      <p:pic>
        <p:nvPicPr>
          <p:cNvPr id="76" name="Shape 76"/>
          <p:cNvPicPr preferRelativeResize="0"/>
          <p:nvPr/>
        </p:nvPicPr>
        <p:blipFill>
          <a:blip r:embed="rId3">
            <a:alphaModFix/>
          </a:blip>
          <a:stretch>
            <a:fillRect/>
          </a:stretch>
        </p:blipFill>
        <p:spPr>
          <a:xfrm>
            <a:off x="2487800" y="470737"/>
            <a:ext cx="4168398" cy="4202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1247775" y="423550"/>
            <a:ext cx="6648450" cy="3810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 name="Shape 85"/>
        <p:cNvGrpSpPr/>
        <p:nvPr/>
      </p:nvGrpSpPr>
      <p:grpSpPr>
        <a:xfrm>
          <a:off x="0" y="0"/>
          <a:ext cx="0" cy="0"/>
          <a:chOff x="0" y="0"/>
          <a:chExt cx="0" cy="0"/>
        </a:xfrm>
      </p:grpSpPr>
      <p:pic>
        <p:nvPicPr>
          <p:cNvPr id="86" name="Shape 86"/>
          <p:cNvPicPr preferRelativeResize="0"/>
          <p:nvPr/>
        </p:nvPicPr>
        <p:blipFill>
          <a:blip r:embed="rId3">
            <a:alphaModFix/>
          </a:blip>
          <a:stretch>
            <a:fillRect/>
          </a:stretch>
        </p:blipFill>
        <p:spPr>
          <a:xfrm>
            <a:off x="2831700" y="666750"/>
            <a:ext cx="3810000" cy="381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 name="Shape 90"/>
        <p:cNvGrpSpPr/>
        <p:nvPr/>
      </p:nvGrpSpPr>
      <p:grpSpPr>
        <a:xfrm>
          <a:off x="0" y="0"/>
          <a:ext cx="0" cy="0"/>
          <a:chOff x="0" y="0"/>
          <a:chExt cx="0" cy="0"/>
        </a:xfrm>
      </p:grpSpPr>
      <p:sp>
        <p:nvSpPr>
          <p:cNvPr id="91" name="Shape 91"/>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Should I run it?</a:t>
            </a:r>
          </a:p>
        </p:txBody>
      </p:sp>
      <p:pic>
        <p:nvPicPr>
          <p:cNvPr id="92" name="Shape 92"/>
          <p:cNvPicPr preferRelativeResize="0"/>
          <p:nvPr/>
        </p:nvPicPr>
        <p:blipFill>
          <a:blip r:embed="rId3">
            <a:alphaModFix/>
          </a:blip>
          <a:stretch>
            <a:fillRect/>
          </a:stretch>
        </p:blipFill>
        <p:spPr>
          <a:xfrm>
            <a:off x="2073400" y="1063375"/>
            <a:ext cx="4997176" cy="329232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pic>
        <p:nvPicPr>
          <p:cNvPr id="97" name="Shape 97"/>
          <p:cNvPicPr preferRelativeResize="0"/>
          <p:nvPr/>
        </p:nvPicPr>
        <p:blipFill>
          <a:blip r:embed="rId3">
            <a:alphaModFix/>
          </a:blip>
          <a:stretch>
            <a:fillRect/>
          </a:stretch>
        </p:blipFill>
        <p:spPr>
          <a:xfrm>
            <a:off x="1957375" y="1071550"/>
            <a:ext cx="5229225" cy="3000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Get Help</a:t>
            </a:r>
          </a:p>
        </p:txBody>
      </p:sp>
      <p:pic>
        <p:nvPicPr>
          <p:cNvPr id="103" name="Shape 103"/>
          <p:cNvPicPr preferRelativeResize="0"/>
          <p:nvPr/>
        </p:nvPicPr>
        <p:blipFill>
          <a:blip r:embed="rId3">
            <a:alphaModFix/>
          </a:blip>
          <a:stretch>
            <a:fillRect/>
          </a:stretch>
        </p:blipFill>
        <p:spPr>
          <a:xfrm>
            <a:off x="2884775" y="1304745"/>
            <a:ext cx="3374450" cy="2534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ataStax_Template">
  <a:themeElements>
    <a:clrScheme name="DataStax">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